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 PLUS Rounded 1c ExtraBold"/>
      <p:bold r:id="rId20"/>
    </p:embeddedFont>
    <p:embeddedFont>
      <p:font typeface="Open Sans"/>
      <p:regular r:id="rId21"/>
      <p:bold r:id="rId22"/>
      <p:italic r:id="rId23"/>
      <p:boldItalic r:id="rId24"/>
    </p:embeddedFont>
    <p:embeddedFont>
      <p:font typeface="M PLUS Rounded 1c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PLUSRounded1cExtraBold-bold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PLUSRounded1c-bold.fntdata"/><Relationship Id="rId25" Type="http://schemas.openxmlformats.org/officeDocument/2006/relationships/font" Target="fonts/MPLUSRounded1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c7bb57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c7bb57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5dd4976c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15dd4976c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5dd4976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15dd4976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579bfbf20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0579bfbf20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5c585b48f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05c585b48f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579bfb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579bfb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5dd4976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5dd4976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5dd4976c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15dd4976c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5dd4976c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5dd4976c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579bfbf2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0579bfbf2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5dd4976c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15dd4976c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5dd4976c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5dd4976c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5dd4976c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5dd4976c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>
            <a:off x="-128200" y="1106113"/>
            <a:ext cx="9536838" cy="4533263"/>
            <a:chOff x="0" y="1261213"/>
            <a:chExt cx="9536838" cy="4533263"/>
          </a:xfrm>
        </p:grpSpPr>
        <p:sp>
          <p:nvSpPr>
            <p:cNvPr id="154" name="Google Shape;154;p22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0" y="1261213"/>
              <a:ext cx="9536838" cy="4533263"/>
              <a:chOff x="0" y="1261213"/>
              <a:chExt cx="9536838" cy="4533263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5501613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66963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71078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06501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786288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8506638" y="44530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4" name="Google Shape;17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669900" y="304950"/>
            <a:ext cx="64992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408975" y="409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575" y="304950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Arial Rounded"/>
              <a:buNone/>
              <a:defRPr sz="36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Rounded"/>
              <a:buNone/>
              <a:defRPr sz="24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rial Rounded"/>
              <a:buNone/>
              <a:defRPr sz="48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Rounded"/>
              <a:buNone/>
              <a:defRPr sz="4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650" y="599025"/>
            <a:ext cx="1964731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63" y="337613"/>
            <a:ext cx="1964731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40700" y="1322125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979825" y="100127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4476" y="52625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58" y="47865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33" y="2287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133125" y="12367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172250" y="91590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 Rounded"/>
              <a:buNone/>
              <a:defRPr sz="4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pic>
        <p:nvPicPr>
          <p:cNvPr id="253" name="Google Shape;253;p3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93163" y="7560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63" y="3922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88" y="239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 Rounded"/>
              <a:buNone/>
              <a:defRPr sz="48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001038" y="1116450"/>
            <a:ext cx="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4035463" y="903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9338" y="516275"/>
            <a:ext cx="19145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738" y="1524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163" y="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801000" y="7082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Upp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835438" y="5558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 Plus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01150" y="1023606"/>
            <a:ext cx="1330762" cy="13159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7000"/>
              </a:srgbClr>
            </a:outerShdw>
          </a:effectLst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490250" y="2258900"/>
            <a:ext cx="6367800" cy="22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Arial Rounded"/>
              <a:buNone/>
              <a:defRPr sz="48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193046" y="846546"/>
            <a:ext cx="1330762" cy="13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42074" y="1520038"/>
            <a:ext cx="64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533975" y="12736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7B7B7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 sz="900">
              <a:solidFill>
                <a:srgbClr val="B7B7B7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1901" y="596675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83" y="396675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85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2978150" y="1060325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07363" y="7026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HTML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CSS 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04426" y="346800"/>
            <a:ext cx="17240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08" y="146800"/>
            <a:ext cx="1963942" cy="1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383" y="-103075"/>
            <a:ext cx="1963942" cy="1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5850675" y="810450"/>
            <a:ext cx="8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6891650" y="540500"/>
            <a:ext cx="8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Java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Script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</a:t>
            </a:r>
            <a:endParaRPr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Arial Rounded"/>
              <a:buNone/>
              <a:defRPr sz="4200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20450"/>
            <a:ext cx="2594050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 Rounded"/>
              <a:buNone/>
              <a:defRPr sz="42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41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3584525"/>
            <a:ext cx="2425824" cy="15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Rounded"/>
              <a:buNone/>
              <a:defRPr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586875" y="361925"/>
            <a:ext cx="13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ДИЗАЈН</a:t>
            </a:r>
            <a:endParaRPr sz="18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 Rounded"/>
              <a:buNone/>
              <a:defRPr sz="42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7" y="3520450"/>
            <a:ext cx="241903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 Rounded"/>
              <a:buNone/>
              <a:defRPr sz="4200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43"/>
          <p:cNvSpPr txBox="1"/>
          <p:nvPr>
            <p:ph idx="2" type="body"/>
          </p:nvPr>
        </p:nvSpPr>
        <p:spPr>
          <a:xfrm>
            <a:off x="4939500" y="468850"/>
            <a:ext cx="3458400" cy="3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3" y="3520450"/>
            <a:ext cx="2490645" cy="16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150" y="4207775"/>
            <a:ext cx="917427" cy="6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-54150" y="3878200"/>
            <a:ext cx="9252300" cy="135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3813000"/>
            <a:ext cx="59988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2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434125" y="3152225"/>
            <a:ext cx="641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5" name="Google Shape;325;p45"/>
          <p:cNvGrpSpPr/>
          <p:nvPr/>
        </p:nvGrpSpPr>
        <p:grpSpPr>
          <a:xfrm flipH="1">
            <a:off x="-373125" y="1106113"/>
            <a:ext cx="9710313" cy="4685663"/>
            <a:chOff x="0" y="1261213"/>
            <a:chExt cx="9710313" cy="4685663"/>
          </a:xfrm>
        </p:grpSpPr>
        <p:sp>
          <p:nvSpPr>
            <p:cNvPr id="326" name="Google Shape;326;p45"/>
            <p:cNvSpPr/>
            <p:nvPr/>
          </p:nvSpPr>
          <p:spPr>
            <a:xfrm>
              <a:off x="7262888" y="4623275"/>
              <a:ext cx="1030200" cy="1063200"/>
            </a:xfrm>
            <a:prstGeom prst="chord">
              <a:avLst>
                <a:gd fmla="val 10751168" name="adj1"/>
                <a:gd fmla="val 49933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45"/>
            <p:cNvGrpSpPr/>
            <p:nvPr/>
          </p:nvGrpSpPr>
          <p:grpSpPr>
            <a:xfrm>
              <a:off x="0" y="1261213"/>
              <a:ext cx="9710313" cy="4685663"/>
              <a:chOff x="0" y="1261213"/>
              <a:chExt cx="9710313" cy="4685663"/>
            </a:xfrm>
          </p:grpSpPr>
          <p:sp>
            <p:nvSpPr>
              <p:cNvPr id="328" name="Google Shape;328;p45"/>
              <p:cNvSpPr/>
              <p:nvPr/>
            </p:nvSpPr>
            <p:spPr>
              <a:xfrm>
                <a:off x="7860050" y="2854425"/>
                <a:ext cx="612300" cy="1063200"/>
              </a:xfrm>
              <a:prstGeom prst="triangle">
                <a:avLst>
                  <a:gd fmla="val 50000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5"/>
              <p:cNvSpPr/>
              <p:nvPr/>
            </p:nvSpPr>
            <p:spPr>
              <a:xfrm>
                <a:off x="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5"/>
              <p:cNvSpPr/>
              <p:nvPr/>
            </p:nvSpPr>
            <p:spPr>
              <a:xfrm>
                <a:off x="8040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5"/>
              <p:cNvSpPr/>
              <p:nvPr/>
            </p:nvSpPr>
            <p:spPr>
              <a:xfrm>
                <a:off x="193190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5"/>
              <p:cNvSpPr/>
              <p:nvPr/>
            </p:nvSpPr>
            <p:spPr>
              <a:xfrm>
                <a:off x="273597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5"/>
              <p:cNvSpPr/>
              <p:nvPr/>
            </p:nvSpPr>
            <p:spPr>
              <a:xfrm>
                <a:off x="3961325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5"/>
              <p:cNvSpPr/>
              <p:nvPr/>
            </p:nvSpPr>
            <p:spPr>
              <a:xfrm>
                <a:off x="4765400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5"/>
              <p:cNvSpPr/>
              <p:nvPr/>
            </p:nvSpPr>
            <p:spPr>
              <a:xfrm>
                <a:off x="3507550" y="46232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5"/>
              <p:cNvSpPr/>
              <p:nvPr/>
            </p:nvSpPr>
            <p:spPr>
              <a:xfrm>
                <a:off x="4311625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5"/>
              <p:cNvSpPr/>
              <p:nvPr/>
            </p:nvSpPr>
            <p:spPr>
              <a:xfrm>
                <a:off x="7527588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5"/>
              <p:cNvSpPr/>
              <p:nvPr/>
            </p:nvSpPr>
            <p:spPr>
              <a:xfrm>
                <a:off x="6305688" y="45152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5"/>
              <p:cNvSpPr/>
              <p:nvPr/>
            </p:nvSpPr>
            <p:spPr>
              <a:xfrm>
                <a:off x="8065013" y="46676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5"/>
              <p:cNvSpPr/>
              <p:nvPr/>
            </p:nvSpPr>
            <p:spPr>
              <a:xfrm>
                <a:off x="7336413" y="422042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5"/>
              <p:cNvSpPr/>
              <p:nvPr/>
            </p:nvSpPr>
            <p:spPr>
              <a:xfrm>
                <a:off x="8217413" y="42966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5"/>
              <p:cNvSpPr/>
              <p:nvPr/>
            </p:nvSpPr>
            <p:spPr>
              <a:xfrm>
                <a:off x="7495688" y="3736175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5"/>
              <p:cNvSpPr/>
              <p:nvPr/>
            </p:nvSpPr>
            <p:spPr>
              <a:xfrm>
                <a:off x="6636025" y="4031550"/>
                <a:ext cx="1324800" cy="1279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5"/>
              <p:cNvSpPr/>
              <p:nvPr/>
            </p:nvSpPr>
            <p:spPr>
              <a:xfrm>
                <a:off x="6050963" y="432842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5"/>
              <p:cNvSpPr/>
              <p:nvPr/>
            </p:nvSpPr>
            <p:spPr>
              <a:xfrm>
                <a:off x="8680113" y="4775675"/>
                <a:ext cx="1030200" cy="1063200"/>
              </a:xfrm>
              <a:prstGeom prst="chord">
                <a:avLst>
                  <a:gd fmla="val 10751168" name="adj1"/>
                  <a:gd fmla="val 4993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" name="Google Shape;346;p4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495700" y="1261213"/>
                <a:ext cx="1324801" cy="22349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347" name="Google Shape;347;p45"/>
          <p:cNvSpPr/>
          <p:nvPr/>
        </p:nvSpPr>
        <p:spPr>
          <a:xfrm flipH="1">
            <a:off x="973300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 flipH="1">
            <a:off x="19319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 flipH="1">
            <a:off x="2686425" y="4620575"/>
            <a:ext cx="1030200" cy="1063200"/>
          </a:xfrm>
          <a:prstGeom prst="chord">
            <a:avLst>
              <a:gd fmla="val 10751168" name="adj1"/>
              <a:gd fmla="val 49933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 Rounded"/>
              <a:buNone/>
              <a:defRPr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7170600" y="211525"/>
            <a:ext cx="1973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6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ПРОГРАМИРАЊЕ</a:t>
            </a:r>
            <a:endParaRPr sz="16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7033150" y="-878375"/>
            <a:ext cx="2343300" cy="229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Rounded"/>
              <a:buNone/>
              <a:defRPr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300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/>
        </p:nvSpPr>
        <p:spPr>
          <a:xfrm>
            <a:off x="7225625" y="72675"/>
            <a:ext cx="187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b="1"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веб дизајн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JavaScript Adv</a:t>
            </a:r>
            <a:endParaRPr sz="1700">
              <a:solidFill>
                <a:schemeClr val="dk1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54" y="4703625"/>
            <a:ext cx="429005" cy="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7170575" y="-592625"/>
            <a:ext cx="2343300" cy="229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🚀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7334625" y="300425"/>
            <a:ext cx="175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DIGIPATH</a:t>
            </a:r>
            <a:endParaRPr sz="17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SCRATCH</a:t>
            </a:r>
            <a:endParaRPr sz="1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None/>
              <a:defRPr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6026475" y="2375525"/>
            <a:ext cx="162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1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37" y="-24762"/>
            <a:ext cx="9232075" cy="519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6115275" y="2375525"/>
            <a:ext cx="144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Час 6</a:t>
            </a:r>
            <a:endParaRPr b="1" sz="3500">
              <a:solidFill>
                <a:schemeClr val="dk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Валидација на бројки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22" name="Google Shape;422;p56"/>
          <p:cNvSpPr txBox="1"/>
          <p:nvPr>
            <p:ph idx="1" type="body"/>
          </p:nvPr>
        </p:nvSpPr>
        <p:spPr>
          <a:xfrm>
            <a:off x="164100" y="116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Атрибутот “max” го означува максималниот број кој е дозволен да 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биде внесен за да биде полето валидно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23" name="Google Shape;423;p56"/>
          <p:cNvSpPr txBox="1"/>
          <p:nvPr/>
        </p:nvSpPr>
        <p:spPr>
          <a:xfrm>
            <a:off x="0" y="2088550"/>
            <a:ext cx="79470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accent2"/>
                </a:solidFill>
              </a:rPr>
              <a:t>         &lt;label class="form-label"&gt;Enter age&lt;/label&gt;</a:t>
            </a:r>
            <a:endParaRPr sz="19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accent2"/>
                </a:solidFill>
              </a:rPr>
              <a:t>        &lt;input type="number" max="120" class="form-control" required&gt;</a:t>
            </a:r>
            <a:endParaRPr sz="1900">
              <a:solidFill>
                <a:schemeClr val="accent2"/>
              </a:solidFill>
            </a:endParaRPr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25" y="3059075"/>
            <a:ext cx="5528925" cy="18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2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30" name="Google Shape;430;p57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креира следнава валидација на форма: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00" y="2134125"/>
            <a:ext cx="60198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Домашна работа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37" name="Google Shape;437;p58"/>
          <p:cNvSpPr txBox="1"/>
          <p:nvPr>
            <p:ph idx="1" type="body"/>
          </p:nvPr>
        </p:nvSpPr>
        <p:spPr>
          <a:xfrm>
            <a:off x="209875" y="1347000"/>
            <a:ext cx="327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434343"/>
                </a:solidFill>
                <a:highlight>
                  <a:schemeClr val="dk1"/>
                </a:highlight>
              </a:rPr>
              <a:t>Да се креира следнава валидација на форма:</a:t>
            </a:r>
            <a:endParaRPr sz="1600">
              <a:solidFill>
                <a:srgbClr val="434343"/>
              </a:solidFill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chemeClr val="dk1"/>
              </a:highlight>
            </a:endParaRPr>
          </a:p>
        </p:txBody>
      </p:sp>
      <p:pic>
        <p:nvPicPr>
          <p:cNvPr id="438" name="Google Shape;4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274" y="745375"/>
            <a:ext cx="3572024" cy="432192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type="title"/>
          </p:nvPr>
        </p:nvSpPr>
        <p:spPr>
          <a:xfrm>
            <a:off x="1653850" y="2003400"/>
            <a:ext cx="76509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9E9E9E"/>
                </a:solidFill>
              </a:rPr>
              <a:t>Ви благодарам за вниманието!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2252150" y="3351025"/>
            <a:ext cx="49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59"/>
          <p:cNvSpPr txBox="1"/>
          <p:nvPr>
            <p:ph idx="1" type="body"/>
          </p:nvPr>
        </p:nvSpPr>
        <p:spPr>
          <a:xfrm>
            <a:off x="1928050" y="2931900"/>
            <a:ext cx="6512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3900">
                <a:solidFill>
                  <a:schemeClr val="accent2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Се гледаме на следен час :)</a:t>
            </a:r>
            <a:endParaRPr>
              <a:solidFill>
                <a:schemeClr val="accent2"/>
              </a:solidFill>
              <a:latin typeface="M PLUS Rounded 1c ExtraBold"/>
              <a:ea typeface="M PLUS Rounded 1c ExtraBold"/>
              <a:cs typeface="M PLUS Rounded 1c ExtraBold"/>
              <a:sym typeface="M PLUS Rounded 1c ExtraBold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778975"/>
            <a:ext cx="1300800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Валидација на Форми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164100" y="1162800"/>
            <a:ext cx="765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Често, при поднесување (submit) на форма, треба да ја валидираме за да </a:t>
            </a:r>
            <a:r>
              <a:rPr lang="en-GB" sz="1600">
                <a:solidFill>
                  <a:srgbClr val="434343"/>
                </a:solidFill>
              </a:rPr>
              <a:t>б</a:t>
            </a:r>
            <a:r>
              <a:rPr lang="en-GB" sz="1600">
                <a:solidFill>
                  <a:srgbClr val="434343"/>
                </a:solidFill>
              </a:rPr>
              <a:t>идеме сигурни дека сите потребни полиња се соодветно пополнети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950" y="2314700"/>
            <a:ext cx="5243200" cy="27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Задолжителни полиња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164100" y="116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Валидацијата</a:t>
            </a:r>
            <a:r>
              <a:rPr lang="en-GB" sz="1600">
                <a:solidFill>
                  <a:srgbClr val="434343"/>
                </a:solidFill>
              </a:rPr>
              <a:t> на HTML формата може да се изврши автоматски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>
                <a:solidFill>
                  <a:srgbClr val="434343"/>
                </a:solidFill>
              </a:rPr>
              <a:t>со атрибути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Ако полето во формата е празно, атрибутот “required” го спречува поднесувањето на формата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372" name="Google Shape;372;p49"/>
          <p:cNvSpPr txBox="1"/>
          <p:nvPr/>
        </p:nvSpPr>
        <p:spPr>
          <a:xfrm>
            <a:off x="633850" y="3034150"/>
            <a:ext cx="6226200" cy="5079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&lt;input type="text" class="form-control" </a:t>
            </a:r>
            <a:r>
              <a:rPr lang="en-GB" sz="2100">
                <a:solidFill>
                  <a:schemeClr val="accent2"/>
                </a:solidFill>
              </a:rPr>
              <a:t>required</a:t>
            </a:r>
            <a:r>
              <a:rPr lang="en-GB" sz="2100"/>
              <a:t>&gt;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Целосен код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311700" y="1600200"/>
            <a:ext cx="83565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 &lt;form&gt;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   &lt;label for="name" class="form-label"&gt;Name&lt;/label&gt;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   &lt;input type="text" class="form-control" id="name" </a:t>
            </a:r>
            <a:r>
              <a:rPr lang="en-GB" sz="2000">
                <a:solidFill>
                  <a:schemeClr val="accent2"/>
                </a:solidFill>
              </a:rPr>
              <a:t>required</a:t>
            </a:r>
            <a:r>
              <a:rPr lang="en-GB" sz="2000"/>
              <a:t>&gt;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   &lt;label for="surname" class="form-label"&gt;Sur Name&lt;/label&gt;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   &lt;input type="text" class="form-control" id="surname" </a:t>
            </a:r>
            <a:r>
              <a:rPr lang="en-GB" sz="2000">
                <a:solidFill>
                  <a:schemeClr val="accent2"/>
                </a:solidFill>
              </a:rPr>
              <a:t>required</a:t>
            </a:r>
            <a:r>
              <a:rPr lang="en-GB" sz="2000"/>
              <a:t>&gt;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   &lt;button type="</a:t>
            </a:r>
            <a:r>
              <a:rPr lang="en-GB" sz="2000">
                <a:solidFill>
                  <a:schemeClr val="accent2"/>
                </a:solidFill>
              </a:rPr>
              <a:t>submit</a:t>
            </a:r>
            <a:r>
              <a:rPr lang="en-GB" sz="2000"/>
              <a:t>" class="btn btn-primary"&gt;Submit&lt;/button&gt;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   &lt;/form&gt;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Различни валидации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164100" y="116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Секое поле има различен тип на валидација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Доколку внесеме невалиден емаил, ја добиваме следната порака: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85" name="Google Shape;3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25" y="1647889"/>
            <a:ext cx="4208326" cy="156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725" y="3779926"/>
            <a:ext cx="3944351" cy="13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Задача 1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311700" y="13009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highlight>
                  <a:srgbClr val="FFFFFF"/>
                </a:highlight>
              </a:rPr>
              <a:t>Да се креира следнава форма каде што сите полиња се задолжителни: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800" y="1809750"/>
            <a:ext cx="28765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Минимален број на карактери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399" name="Google Shape;399;p53"/>
          <p:cNvSpPr txBox="1"/>
          <p:nvPr>
            <p:ph idx="1" type="body"/>
          </p:nvPr>
        </p:nvSpPr>
        <p:spPr>
          <a:xfrm>
            <a:off x="164100" y="116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Атрибутот “minlength” го означува минималниот (најмалиот) број на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>
                <a:solidFill>
                  <a:srgbClr val="434343"/>
                </a:solidFill>
              </a:rPr>
              <a:t> </a:t>
            </a:r>
            <a:r>
              <a:rPr lang="en-GB" sz="1600">
                <a:solidFill>
                  <a:srgbClr val="434343"/>
                </a:solidFill>
              </a:rPr>
              <a:t>потребни </a:t>
            </a:r>
            <a:r>
              <a:rPr lang="en-GB" sz="1600">
                <a:solidFill>
                  <a:srgbClr val="434343"/>
                </a:solidFill>
              </a:rPr>
              <a:t>карактери за да биде полето валидно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737750" y="2223650"/>
            <a:ext cx="7947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2"/>
                </a:solidFill>
              </a:rPr>
              <a:t> &lt;label class="form-label"&gt;Password&lt;/label&gt;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2"/>
                </a:solidFill>
              </a:rPr>
              <a:t> &lt;input type="password" </a:t>
            </a:r>
            <a:r>
              <a:rPr b="1" lang="en-GB" sz="1800">
                <a:solidFill>
                  <a:schemeClr val="accent2"/>
                </a:solidFill>
              </a:rPr>
              <a:t>minlength="8" </a:t>
            </a:r>
            <a:r>
              <a:rPr lang="en-GB" sz="1800">
                <a:solidFill>
                  <a:schemeClr val="accent2"/>
                </a:solidFill>
              </a:rPr>
              <a:t>class="form-control" required&gt;</a:t>
            </a:r>
            <a:endParaRPr sz="1800">
              <a:solidFill>
                <a:schemeClr val="accent2"/>
              </a:solidFill>
            </a:endParaRPr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50" y="3195250"/>
            <a:ext cx="5473950" cy="18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Maксимален</a:t>
            </a: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 број на карактери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07" name="Google Shape;407;p54"/>
          <p:cNvSpPr txBox="1"/>
          <p:nvPr>
            <p:ph idx="1" type="body"/>
          </p:nvPr>
        </p:nvSpPr>
        <p:spPr>
          <a:xfrm>
            <a:off x="164100" y="116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Атрибутот “maxlength” го означува максималниот (најголемиот)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>
                <a:solidFill>
                  <a:srgbClr val="434343"/>
                </a:solidFill>
              </a:rPr>
              <a:t>број на </a:t>
            </a:r>
            <a:r>
              <a:rPr lang="en-GB" sz="1600">
                <a:solidFill>
                  <a:srgbClr val="434343"/>
                </a:solidFill>
              </a:rPr>
              <a:t>потребни </a:t>
            </a:r>
            <a:r>
              <a:rPr lang="en-GB" sz="1600">
                <a:solidFill>
                  <a:srgbClr val="434343"/>
                </a:solidFill>
              </a:rPr>
              <a:t>карактери за да биде полето валидно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Со сетирање на овој атрибут, полето не ни овозможува да внесеме повеќе од 10 карактери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08" name="Google Shape;408;p54"/>
          <p:cNvSpPr txBox="1"/>
          <p:nvPr/>
        </p:nvSpPr>
        <p:spPr>
          <a:xfrm>
            <a:off x="737750" y="2223650"/>
            <a:ext cx="7947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2"/>
                </a:solidFill>
              </a:rPr>
              <a:t> &lt;label class="form-label"&gt;Password&lt;/label&gt;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2"/>
                </a:solidFill>
              </a:rPr>
              <a:t> &lt;input type="password" </a:t>
            </a:r>
            <a:r>
              <a:rPr b="1" lang="en-GB" sz="1800">
                <a:solidFill>
                  <a:schemeClr val="accent2"/>
                </a:solidFill>
              </a:rPr>
              <a:t>maxlength="10"</a:t>
            </a:r>
            <a:r>
              <a:rPr lang="en-GB" sz="1800">
                <a:solidFill>
                  <a:schemeClr val="accent2"/>
                </a:solidFill>
              </a:rPr>
              <a:t> class="form-control" required&gt;</a:t>
            </a:r>
            <a:endParaRPr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GB" sz="2400">
                <a:latin typeface="M PLUS Rounded 1c"/>
                <a:ea typeface="M PLUS Rounded 1c"/>
                <a:cs typeface="M PLUS Rounded 1c"/>
                <a:sym typeface="M PLUS Rounded 1c"/>
              </a:rPr>
              <a:t>Валидација на бројки</a:t>
            </a:r>
            <a:endParaRPr sz="2400"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414" name="Google Shape;414;p55"/>
          <p:cNvSpPr txBox="1"/>
          <p:nvPr>
            <p:ph idx="1" type="body"/>
          </p:nvPr>
        </p:nvSpPr>
        <p:spPr>
          <a:xfrm>
            <a:off x="164100" y="116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GB" sz="1600">
                <a:solidFill>
                  <a:srgbClr val="434343"/>
                </a:solidFill>
              </a:rPr>
              <a:t>Атрибутот “min” го означува минималн</a:t>
            </a:r>
            <a:r>
              <a:rPr lang="en-GB" sz="1600">
                <a:solidFill>
                  <a:srgbClr val="434343"/>
                </a:solidFill>
              </a:rPr>
              <a:t>иот </a:t>
            </a:r>
            <a:r>
              <a:rPr lang="en-GB" sz="1600">
                <a:solidFill>
                  <a:srgbClr val="434343"/>
                </a:solidFill>
              </a:rPr>
              <a:t>број кој е дозволен да 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б</a:t>
            </a:r>
            <a:r>
              <a:rPr lang="en-GB" sz="1600">
                <a:solidFill>
                  <a:srgbClr val="434343"/>
                </a:solidFill>
              </a:rPr>
              <a:t>иде внесен за да биде полето валидно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15" name="Google Shape;415;p55"/>
          <p:cNvSpPr txBox="1"/>
          <p:nvPr/>
        </p:nvSpPr>
        <p:spPr>
          <a:xfrm>
            <a:off x="0" y="2088550"/>
            <a:ext cx="79470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accent2"/>
                </a:solidFill>
              </a:rPr>
              <a:t> </a:t>
            </a:r>
            <a:r>
              <a:rPr lang="en-GB" sz="1900">
                <a:solidFill>
                  <a:schemeClr val="accent2"/>
                </a:solidFill>
              </a:rPr>
              <a:t>        &lt;label class="form-label"&gt;Enter age&lt;/label&gt;</a:t>
            </a:r>
            <a:endParaRPr sz="19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accent2"/>
                </a:solidFill>
              </a:rPr>
              <a:t>        &lt;input type="number" min="18" class="form-control" required&gt;</a:t>
            </a:r>
            <a:endParaRPr sz="1900">
              <a:solidFill>
                <a:schemeClr val="accent2"/>
              </a:solidFill>
            </a:endParaRPr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75" y="3017525"/>
            <a:ext cx="5507451" cy="20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path 2022">
  <a:themeElements>
    <a:clrScheme name="Simple Dark">
      <a:dk1>
        <a:srgbClr val="FFFFFF"/>
      </a:dk1>
      <a:lt1>
        <a:srgbClr val="2ABDD7"/>
      </a:lt1>
      <a:dk2>
        <a:srgbClr val="FBCA2A"/>
      </a:dk2>
      <a:lt2>
        <a:srgbClr val="808285"/>
      </a:lt2>
      <a:accent1>
        <a:srgbClr val="A526CB"/>
      </a:accent1>
      <a:accent2>
        <a:srgbClr val="E52B4E"/>
      </a:accent2>
      <a:accent3>
        <a:srgbClr val="D9D9D9"/>
      </a:accent3>
      <a:accent4>
        <a:srgbClr val="000000"/>
      </a:accent4>
      <a:accent5>
        <a:srgbClr val="FFFFFF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